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4" r:id="rId4"/>
    <p:sldId id="260" r:id="rId5"/>
    <p:sldId id="266" r:id="rId6"/>
    <p:sldId id="269" r:id="rId7"/>
    <p:sldId id="268" r:id="rId8"/>
    <p:sldId id="271" r:id="rId9"/>
    <p:sldId id="277" r:id="rId10"/>
    <p:sldId id="278" r:id="rId11"/>
    <p:sldId id="279" r:id="rId12"/>
    <p:sldId id="283" r:id="rId13"/>
    <p:sldId id="284" r:id="rId14"/>
    <p:sldId id="285" r:id="rId15"/>
    <p:sldId id="291" r:id="rId16"/>
    <p:sldId id="293" r:id="rId17"/>
    <p:sldId id="295" r:id="rId18"/>
    <p:sldId id="297" r:id="rId19"/>
    <p:sldId id="299" r:id="rId20"/>
    <p:sldId id="301" r:id="rId21"/>
    <p:sldId id="303" r:id="rId22"/>
    <p:sldId id="320" r:id="rId23"/>
    <p:sldId id="310" r:id="rId24"/>
    <p:sldId id="311" r:id="rId25"/>
    <p:sldId id="312" r:id="rId26"/>
    <p:sldId id="313" r:id="rId27"/>
    <p:sldId id="315" r:id="rId28"/>
    <p:sldId id="321" r:id="rId29"/>
    <p:sldId id="32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434B-BCC9-41E3-A98A-8EF79BFB1A29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30D7-AD2B-4673-A73D-39147720D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Topics Added to 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Uncertainty in Measurements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Significant Digits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b="1" dirty="0"/>
              <a:t>How many Significant Figs in a Measurement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1</a:t>
            </a:r>
          </a:p>
          <a:p>
            <a:pPr>
              <a:buNone/>
            </a:pPr>
            <a:r>
              <a:rPr lang="en-US" dirty="0" smtClean="0"/>
              <a:t>How many significant figures are there in the measured value 325?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	6</a:t>
            </a:r>
          </a:p>
          <a:p>
            <a:pPr>
              <a:buNone/>
            </a:pPr>
            <a:r>
              <a:rPr lang="en-US" dirty="0" smtClean="0"/>
              <a:t>b)	5</a:t>
            </a:r>
          </a:p>
          <a:p>
            <a:pPr>
              <a:buNone/>
            </a:pPr>
            <a:r>
              <a:rPr lang="en-US" dirty="0" smtClean="0"/>
              <a:t>c)	4</a:t>
            </a:r>
          </a:p>
          <a:p>
            <a:pPr marL="457200" indent="-457200">
              <a:buNone/>
            </a:pPr>
            <a:r>
              <a:rPr lang="en-US" dirty="0" smtClean="0"/>
              <a:t>d) 3</a:t>
            </a:r>
          </a:p>
          <a:p>
            <a:pPr marL="457200" indent="-457200">
              <a:buNone/>
            </a:pPr>
            <a:endParaRPr lang="en-US" sz="4100" dirty="0" smtClean="0"/>
          </a:p>
          <a:p>
            <a:pPr>
              <a:buNone/>
            </a:pPr>
            <a:endParaRPr lang="en-US" sz="4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8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Example 2</a:t>
            </a:r>
          </a:p>
          <a:p>
            <a:pPr>
              <a:buNone/>
            </a:pPr>
            <a:r>
              <a:rPr lang="en-US" dirty="0"/>
              <a:t> How many significant figures are there in the measured </a:t>
            </a:r>
            <a:r>
              <a:rPr lang="en-US" dirty="0" smtClean="0"/>
              <a:t>value </a:t>
            </a:r>
            <a:r>
              <a:rPr lang="en-US" dirty="0"/>
              <a:t>36.000?</a:t>
            </a:r>
          </a:p>
          <a:p>
            <a:pPr>
              <a:buNone/>
            </a:pPr>
            <a:r>
              <a:rPr lang="en-US" dirty="0"/>
              <a:t>a)	6</a:t>
            </a:r>
          </a:p>
          <a:p>
            <a:pPr>
              <a:buNone/>
            </a:pPr>
            <a:r>
              <a:rPr lang="en-US" dirty="0"/>
              <a:t>b)	5</a:t>
            </a:r>
          </a:p>
          <a:p>
            <a:pPr>
              <a:buNone/>
            </a:pPr>
            <a:r>
              <a:rPr lang="en-US" dirty="0"/>
              <a:t>c)	4</a:t>
            </a:r>
          </a:p>
          <a:p>
            <a:pPr>
              <a:buNone/>
            </a:pPr>
            <a:r>
              <a:rPr lang="en-US" dirty="0"/>
              <a:t>d)	3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How many Significant Figs in a Measurement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4799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How many Significant Figs in a Measurement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3</a:t>
            </a:r>
          </a:p>
          <a:p>
            <a:pPr>
              <a:buNone/>
            </a:pPr>
            <a:r>
              <a:rPr lang="en-US" dirty="0" smtClean="0"/>
              <a:t>The number of significant figures in </a:t>
            </a:r>
          </a:p>
          <a:p>
            <a:pPr>
              <a:buNone/>
            </a:pPr>
            <a:r>
              <a:rPr lang="en-US" dirty="0" smtClean="0"/>
              <a:t>8.6002 x 10</a:t>
            </a:r>
            <a:r>
              <a:rPr lang="en-US" baseline="30000" dirty="0" smtClean="0"/>
              <a:t>-2 </a:t>
            </a:r>
            <a:r>
              <a:rPr lang="en-US" dirty="0" smtClean="0"/>
              <a:t>g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	</a:t>
            </a:r>
            <a:r>
              <a:rPr lang="en-US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	</a:t>
            </a:r>
            <a:r>
              <a:rPr lang="en-US" dirty="0" smtClean="0"/>
              <a:t>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c)	</a:t>
            </a:r>
            <a:r>
              <a:rPr lang="en-US" dirty="0" smtClean="0"/>
              <a:t>5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d) </a:t>
            </a:r>
            <a:r>
              <a:rPr lang="en-US" dirty="0" smtClean="0"/>
              <a:t>6</a:t>
            </a:r>
            <a:endParaRPr lang="en-US" dirty="0" smtClean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3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many Significant Figs in 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Example 4</a:t>
            </a:r>
          </a:p>
          <a:p>
            <a:pPr>
              <a:buNone/>
            </a:pPr>
            <a:r>
              <a:rPr lang="en-US" dirty="0"/>
              <a:t>How many significant figures are there in the number </a:t>
            </a:r>
            <a:r>
              <a:rPr lang="en-US" dirty="0" smtClean="0"/>
              <a:t>0.04560700?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a)	4</a:t>
            </a:r>
          </a:p>
          <a:p>
            <a:pPr>
              <a:buNone/>
            </a:pPr>
            <a:r>
              <a:rPr lang="en-US" dirty="0"/>
              <a:t>b)	5</a:t>
            </a:r>
          </a:p>
          <a:p>
            <a:pPr>
              <a:buNone/>
            </a:pPr>
            <a:r>
              <a:rPr lang="en-US" dirty="0"/>
              <a:t>c)	7</a:t>
            </a:r>
          </a:p>
          <a:p>
            <a:pPr>
              <a:buNone/>
            </a:pPr>
            <a:r>
              <a:rPr lang="en-US" dirty="0"/>
              <a:t>d)	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571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2800" dirty="0"/>
              <a:t> </a:t>
            </a:r>
            <a:r>
              <a:rPr lang="en-US" sz="12800" dirty="0" smtClean="0"/>
              <a:t>1. If </a:t>
            </a:r>
            <a:r>
              <a:rPr lang="en-US" sz="12800" dirty="0"/>
              <a:t>the </a:t>
            </a:r>
            <a:r>
              <a:rPr lang="en-US" sz="12800" dirty="0">
                <a:solidFill>
                  <a:srgbClr val="FF0000"/>
                </a:solidFill>
              </a:rPr>
              <a:t>first non significant </a:t>
            </a:r>
            <a:r>
              <a:rPr lang="en-US" sz="12800" dirty="0"/>
              <a:t>digit is </a:t>
            </a:r>
            <a:r>
              <a:rPr lang="en-US" sz="12800" dirty="0">
                <a:solidFill>
                  <a:srgbClr val="FF0000"/>
                </a:solidFill>
              </a:rPr>
              <a:t>less than 5</a:t>
            </a:r>
            <a:r>
              <a:rPr lang="en-US" sz="12800" dirty="0"/>
              <a:t>, drop all   non significant digits.</a:t>
            </a:r>
          </a:p>
          <a:p>
            <a:pPr marL="914400" indent="-91440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2800" dirty="0"/>
              <a:t> </a:t>
            </a:r>
            <a:r>
              <a:rPr lang="en-US" sz="12800" dirty="0" smtClean="0"/>
              <a:t>2</a:t>
            </a:r>
            <a:r>
              <a:rPr lang="en-US" sz="12800" dirty="0"/>
              <a:t>.	If the first non significant digit is greater than or equal </a:t>
            </a:r>
            <a:r>
              <a:rPr lang="en-US" sz="12800" dirty="0" smtClean="0"/>
              <a:t>to </a:t>
            </a:r>
            <a:r>
              <a:rPr lang="en-US" sz="12800" dirty="0"/>
              <a:t>5, increase the last significant digit by 1 and drop </a:t>
            </a:r>
            <a:r>
              <a:rPr lang="en-US" sz="12800" dirty="0" smtClean="0"/>
              <a:t>all </a:t>
            </a:r>
            <a:r>
              <a:rPr lang="en-US" sz="12800" dirty="0" err="1"/>
              <a:t>nonsignificant</a:t>
            </a:r>
            <a:r>
              <a:rPr lang="en-US" sz="12800" dirty="0"/>
              <a:t> digits</a:t>
            </a:r>
            <a:r>
              <a:rPr lang="en-US" sz="12800" dirty="0" smtClean="0"/>
              <a:t>.</a:t>
            </a:r>
            <a:endParaRPr lang="en-US" sz="12800" dirty="0"/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2800" dirty="0"/>
              <a:t>  </a:t>
            </a:r>
            <a:r>
              <a:rPr lang="en-US" sz="12800" dirty="0" smtClean="0"/>
              <a:t>3.  </a:t>
            </a:r>
            <a:r>
              <a:rPr lang="en-US" sz="12800" dirty="0"/>
              <a:t>If a calculation has </a:t>
            </a:r>
            <a:r>
              <a:rPr lang="en-US" sz="12800" dirty="0">
                <a:solidFill>
                  <a:srgbClr val="FF0000"/>
                </a:solidFill>
              </a:rPr>
              <a:t>two or more operations</a:t>
            </a:r>
            <a:r>
              <a:rPr lang="en-US" sz="12800" dirty="0"/>
              <a:t>, </a:t>
            </a:r>
            <a:r>
              <a:rPr lang="en-US" sz="12800" dirty="0">
                <a:solidFill>
                  <a:srgbClr val="FF0000"/>
                </a:solidFill>
              </a:rPr>
              <a:t>retain </a:t>
            </a:r>
            <a:r>
              <a:rPr lang="en-US" sz="12800" dirty="0"/>
              <a:t>all </a:t>
            </a:r>
            <a:r>
              <a:rPr lang="en-US" sz="12800" dirty="0" smtClean="0"/>
              <a:t> </a:t>
            </a:r>
            <a:r>
              <a:rPr lang="en-US" sz="12800" dirty="0" err="1"/>
              <a:t>nonsignificant</a:t>
            </a:r>
            <a:r>
              <a:rPr lang="en-US" sz="12800" dirty="0"/>
              <a:t> digits </a:t>
            </a:r>
            <a:r>
              <a:rPr lang="en-US" sz="12800" dirty="0">
                <a:solidFill>
                  <a:srgbClr val="FF0000"/>
                </a:solidFill>
              </a:rPr>
              <a:t>until the final operation</a:t>
            </a:r>
            <a:r>
              <a:rPr lang="en-US" sz="12800" dirty="0"/>
              <a:t> and then round off the </a:t>
            </a:r>
            <a:r>
              <a:rPr lang="en-US" sz="12800" dirty="0" smtClean="0"/>
              <a:t>answer. </a:t>
            </a:r>
            <a:r>
              <a:rPr lang="en-US" sz="1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006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Rounding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600" dirty="0"/>
              <a:t> </a:t>
            </a:r>
            <a:r>
              <a:rPr lang="en-US" dirty="0"/>
              <a:t>A calculator displays 12.846239 and 3 significant digits are justified.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The first </a:t>
            </a:r>
            <a:r>
              <a:rPr lang="en-US" dirty="0" err="1"/>
              <a:t>nonsignificant</a:t>
            </a:r>
            <a:r>
              <a:rPr lang="en-US" dirty="0"/>
              <a:t> digit is a </a:t>
            </a:r>
            <a:r>
              <a:rPr lang="en-US" dirty="0">
                <a:solidFill>
                  <a:srgbClr val="CC0000"/>
                </a:solidFill>
              </a:rPr>
              <a:t>4</a:t>
            </a:r>
            <a:r>
              <a:rPr lang="en-US" dirty="0"/>
              <a:t>, so we drop all </a:t>
            </a:r>
            <a:r>
              <a:rPr lang="en-US" dirty="0" err="1"/>
              <a:t>nonsignificant</a:t>
            </a:r>
            <a:r>
              <a:rPr lang="en-US" dirty="0"/>
              <a:t> digits and get </a:t>
            </a:r>
            <a:r>
              <a:rPr lang="en-US" b="1" dirty="0"/>
              <a:t>12.8</a:t>
            </a:r>
            <a:r>
              <a:rPr lang="en-US" dirty="0"/>
              <a:t> as the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49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A calculator displays 12.</a:t>
            </a:r>
            <a:r>
              <a:rPr lang="en-US" dirty="0">
                <a:solidFill>
                  <a:srgbClr val="00B0F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6239 </a:t>
            </a:r>
            <a:r>
              <a:rPr lang="en-US" dirty="0"/>
              <a:t> </a:t>
            </a:r>
            <a:r>
              <a:rPr lang="en-US" dirty="0" smtClean="0"/>
              <a:t>&amp; let’s say </a:t>
            </a:r>
            <a:r>
              <a:rPr lang="en-US" dirty="0" smtClean="0"/>
              <a:t>3 </a:t>
            </a:r>
            <a:r>
              <a:rPr lang="en-US" dirty="0"/>
              <a:t>significant digits are justified.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The first </a:t>
            </a:r>
            <a:r>
              <a:rPr lang="en-US" dirty="0" err="1"/>
              <a:t>nonsignificant</a:t>
            </a:r>
            <a:r>
              <a:rPr lang="en-US" dirty="0"/>
              <a:t> digit is a </a:t>
            </a:r>
            <a:r>
              <a:rPr lang="en-US" dirty="0">
                <a:solidFill>
                  <a:srgbClr val="CC0000"/>
                </a:solidFill>
              </a:rPr>
              <a:t>5</a:t>
            </a:r>
            <a:r>
              <a:rPr lang="en-US" dirty="0"/>
              <a:t>, so the last significant digit is increased by one to </a:t>
            </a:r>
            <a:r>
              <a:rPr lang="en-US" dirty="0">
                <a:solidFill>
                  <a:srgbClr val="0061F0"/>
                </a:solidFill>
              </a:rPr>
              <a:t>9</a:t>
            </a:r>
            <a:r>
              <a:rPr lang="en-US" dirty="0"/>
              <a:t>, all the </a:t>
            </a:r>
            <a:r>
              <a:rPr lang="en-US" dirty="0" err="1"/>
              <a:t>nonsignificant</a:t>
            </a:r>
            <a:r>
              <a:rPr lang="en-US" dirty="0"/>
              <a:t> digits are dropped, and we get </a:t>
            </a:r>
            <a:r>
              <a:rPr lang="en-US" b="1" dirty="0"/>
              <a:t>12.9</a:t>
            </a:r>
            <a:r>
              <a:rPr lang="en-US" dirty="0"/>
              <a:t> as the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87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Adding &amp; Subtracting Measurements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5615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 smtClean="0"/>
              <a:t>When adding or subtracting measurements, </a:t>
            </a:r>
            <a:r>
              <a:rPr lang="en-US" i="1" dirty="0" smtClean="0"/>
              <a:t>the </a:t>
            </a:r>
            <a:r>
              <a:rPr lang="en-US" dirty="0" smtClean="0"/>
              <a:t>answer is limited by the value with the most uncertainty </a:t>
            </a:r>
            <a:r>
              <a:rPr lang="en-US" dirty="0" smtClean="0">
                <a:solidFill>
                  <a:srgbClr val="FF0000"/>
                </a:solidFill>
              </a:rPr>
              <a:t>(least number of decimal places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/>
              <a:t>Let’s add three mass measurements.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9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Adding &amp; Subtracting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en-US" dirty="0"/>
          </a:p>
          <a:p>
            <a:pPr fontAlgn="base">
              <a:buNone/>
            </a:pPr>
            <a:r>
              <a:rPr lang="en-US" dirty="0"/>
              <a:t>106.7g</a:t>
            </a:r>
          </a:p>
          <a:p>
            <a:pPr fontAlgn="base">
              <a:buNone/>
            </a:pPr>
            <a:r>
              <a:rPr lang="en-US" dirty="0"/>
              <a:t>    0.25g</a:t>
            </a:r>
          </a:p>
          <a:p>
            <a:pPr fontAlgn="base">
              <a:buNone/>
            </a:pPr>
            <a:r>
              <a:rPr lang="en-US" dirty="0"/>
              <a:t>   </a:t>
            </a:r>
            <a:r>
              <a:rPr lang="en-US" u="sng" dirty="0"/>
              <a:t> 0.195g</a:t>
            </a:r>
          </a:p>
          <a:p>
            <a:pPr fontAlgn="base">
              <a:buNone/>
            </a:pPr>
            <a:r>
              <a:rPr lang="en-US" dirty="0" smtClean="0"/>
              <a:t>107.145g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/>
              <a:t>The measurement 106.7 g has the greatest uncertainty    (</a:t>
            </a:r>
            <a:r>
              <a:rPr lang="en-US" dirty="0">
                <a:cs typeface="Times New Roman" pitchFamily="18" charset="0"/>
              </a:rPr>
              <a:t>± </a:t>
            </a:r>
            <a:r>
              <a:rPr lang="en-US" dirty="0"/>
              <a:t>0.1 g).</a:t>
            </a:r>
          </a:p>
          <a:p>
            <a:pPr fontAlgn="base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correct answer is </a:t>
            </a:r>
            <a:r>
              <a:rPr lang="en-US" b="1" u="sng" dirty="0"/>
              <a:t>107.1 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925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Adding &amp; Subtracting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cs typeface="Times New Roman"/>
              </a:rPr>
              <a:t> </a:t>
            </a:r>
            <a:r>
              <a:rPr lang="en-US" b="1" dirty="0" smtClean="0">
                <a:cs typeface="Times New Roman"/>
              </a:rPr>
              <a:t>Example 5 </a:t>
            </a:r>
            <a:r>
              <a:rPr lang="en-US" dirty="0" smtClean="0">
                <a:cs typeface="Times New Roman"/>
              </a:rPr>
              <a:t>: </a:t>
            </a:r>
          </a:p>
          <a:p>
            <a:pPr>
              <a:buNone/>
            </a:pPr>
            <a:r>
              <a:rPr lang="en-US" dirty="0" smtClean="0"/>
              <a:t>What is the best answer to the following expression?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56.68 cm + 0.816 cm + 2.8028 cm - 54.0 cm)</a:t>
            </a:r>
          </a:p>
          <a:p>
            <a:pPr>
              <a:buNone/>
            </a:pPr>
            <a:r>
              <a:rPr lang="en-US" dirty="0" smtClean="0"/>
              <a:t>a)	6.2988 cm</a:t>
            </a:r>
          </a:p>
          <a:p>
            <a:pPr>
              <a:buNone/>
            </a:pPr>
            <a:r>
              <a:rPr lang="en-US" dirty="0" smtClean="0"/>
              <a:t>b)	6.299 cm</a:t>
            </a:r>
          </a:p>
          <a:p>
            <a:pPr>
              <a:buNone/>
            </a:pPr>
            <a:r>
              <a:rPr lang="en-US" dirty="0" smtClean="0"/>
              <a:t>c)	6.30 cm</a:t>
            </a:r>
          </a:p>
          <a:p>
            <a:pPr marL="457200" indent="-457200">
              <a:buAutoNum type="alphaLcParenR" startAt="4"/>
            </a:pPr>
            <a:r>
              <a:rPr lang="en-US" dirty="0" smtClean="0"/>
              <a:t>6.3 cm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cs typeface="Times New Roman"/>
              </a:rPr>
              <a:t>		 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9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b="1" i="1" u="sng" dirty="0" smtClean="0"/>
              <a:t>measurement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number with a unit attached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not possible </a:t>
            </a:r>
            <a:r>
              <a:rPr lang="en-US" dirty="0" smtClean="0"/>
              <a:t>to make exact measurements, and </a:t>
            </a:r>
            <a:r>
              <a:rPr lang="en-US" dirty="0" smtClean="0">
                <a:solidFill>
                  <a:srgbClr val="FF0000"/>
                </a:solidFill>
              </a:rPr>
              <a:t>all measurements have </a:t>
            </a:r>
            <a:r>
              <a:rPr lang="en-US" b="1" i="1" u="sng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We will generally use metric system units. These include: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974"/>
            <a:ext cx="8229600" cy="59071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538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0256" y="0"/>
            <a:ext cx="86792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/>
                <a:cs typeface="Times New Roman"/>
              </a:rPr>
              <a:t>Multiplying &amp; Dividing </a:t>
            </a:r>
            <a:endParaRPr lang="en-US" sz="4000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The number of sig figs in the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final answer are based </a:t>
            </a:r>
            <a:r>
              <a:rPr lang="en-US" sz="3200" dirty="0" smtClean="0">
                <a:latin typeface="Times New Roman"/>
                <a:cs typeface="Times New Roman"/>
              </a:rPr>
              <a:t>on the measurement with the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least number of significant figs.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sz="3200" b="1" dirty="0" smtClean="0">
                <a:latin typeface="Times New Roman"/>
                <a:cs typeface="Times New Roman"/>
              </a:rPr>
              <a:t>Example 6:</a:t>
            </a:r>
          </a:p>
          <a:p>
            <a:endParaRPr lang="en-US" sz="3200" dirty="0" smtClean="0">
              <a:latin typeface="Times New Roman"/>
              <a:cs typeface="Times New Roman"/>
            </a:endParaRPr>
          </a:p>
          <a:p>
            <a:r>
              <a:rPr lang="en-US" sz="3200" dirty="0" smtClean="0">
                <a:latin typeface="Times New Roman"/>
                <a:cs typeface="Times New Roman"/>
              </a:rPr>
              <a:t> Solve 	2.568 cm</a:t>
            </a:r>
            <a:r>
              <a:rPr lang="en-US" sz="32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/>
                <a:cs typeface="Times New Roman"/>
              </a:rPr>
              <a:t>x</a:t>
            </a:r>
            <a:r>
              <a:rPr lang="en-US" sz="32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0.550 cm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latin typeface="Times New Roman"/>
                <a:cs typeface="Times New Roman"/>
              </a:rPr>
              <a:t>The final answer will be 1.41 cm</a:t>
            </a:r>
            <a:r>
              <a:rPr lang="en-US" sz="3200" baseline="30000" dirty="0" smtClean="0">
                <a:latin typeface="Times New Roman"/>
                <a:cs typeface="Times New Roman"/>
              </a:rPr>
              <a:t>2</a:t>
            </a:r>
            <a:r>
              <a:rPr lang="en-US" sz="3200" baseline="-25000" dirty="0" smtClean="0">
                <a:latin typeface="Times New Roman"/>
                <a:cs typeface="Times New Roman"/>
              </a:rPr>
              <a:t>.</a:t>
            </a:r>
            <a:endParaRPr lang="en-US" sz="32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 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7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/>
                <a:cs typeface="Times New Roman"/>
              </a:rPr>
              <a:t>Multiplying &amp; Dividing 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/>
                <a:cs typeface="Times New Roman"/>
              </a:rPr>
              <a:t>Example 7: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Solve	  </a:t>
            </a:r>
            <a:r>
              <a:rPr lang="en-US" u="sng" dirty="0">
                <a:latin typeface="Times New Roman"/>
                <a:cs typeface="Times New Roman"/>
              </a:rPr>
              <a:t>5.61 x 7.891	=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       </a:t>
            </a:r>
            <a:r>
              <a:rPr lang="en-US" dirty="0" smtClean="0">
                <a:latin typeface="Times New Roman"/>
                <a:cs typeface="Times New Roman"/>
              </a:rPr>
              <a:t>            </a:t>
            </a:r>
            <a:r>
              <a:rPr lang="en-US" dirty="0">
                <a:latin typeface="Times New Roman"/>
                <a:cs typeface="Times New Roman"/>
              </a:rPr>
              <a:t>9.1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The final answer will be 4.9.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461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424AC-94ED-4268-962A-87B94E68BAF0}" type="slidenum">
              <a:rPr lang="en-US"/>
              <a:pPr/>
              <a:t>22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Numbers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288" y="1447800"/>
            <a:ext cx="6945312" cy="480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we count something</a:t>
            </a:r>
            <a:r>
              <a:rPr lang="en-US" dirty="0"/>
              <a:t>, it is an </a:t>
            </a:r>
            <a:r>
              <a:rPr lang="en-US" b="1" i="1" u="sng" dirty="0"/>
              <a:t>exact number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Significant digit </a:t>
            </a:r>
            <a:r>
              <a:rPr lang="en-US" dirty="0">
                <a:solidFill>
                  <a:srgbClr val="FF0000"/>
                </a:solidFill>
              </a:rPr>
              <a:t>rules do not apply </a:t>
            </a:r>
            <a:r>
              <a:rPr lang="en-US" dirty="0"/>
              <a:t>to exact numbers.</a:t>
            </a:r>
          </a:p>
          <a:p>
            <a:pPr>
              <a:spcBef>
                <a:spcPct val="50000"/>
              </a:spcBef>
            </a:pPr>
            <a:r>
              <a:rPr lang="en-US" dirty="0"/>
              <a:t>An example of an exact number: there are 3 coins on this slide.</a:t>
            </a:r>
          </a:p>
        </p:txBody>
      </p:sp>
      <p:pic>
        <p:nvPicPr>
          <p:cNvPr id="296964" name="Picture 4" descr="fg02_06-15UN"/>
          <p:cNvPicPr>
            <a:picLocks noChangeAspect="1" noChangeArrowheads="1"/>
          </p:cNvPicPr>
          <p:nvPr/>
        </p:nvPicPr>
        <p:blipFill>
          <a:blip r:embed="rId2"/>
          <a:srcRect l="25017" r="23412" b="3683"/>
          <a:stretch>
            <a:fillRect/>
          </a:stretch>
        </p:blipFill>
        <p:spPr bwMode="auto">
          <a:xfrm>
            <a:off x="7089775" y="1001713"/>
            <a:ext cx="1636713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146B5-BE8D-44BA-9C6A-10C3A32418D8}" type="slidenum">
              <a:rPr lang="en-US"/>
              <a:pPr/>
              <a:t>23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Numbers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Exponents</a:t>
            </a:r>
            <a:r>
              <a:rPr lang="en-US" dirty="0"/>
              <a:t> are used to indicate that a number has been </a:t>
            </a:r>
            <a:r>
              <a:rPr lang="en-US" dirty="0">
                <a:solidFill>
                  <a:srgbClr val="FF0000"/>
                </a:solidFill>
              </a:rPr>
              <a:t>multiplied by itself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Exponents are written using a superscript; thus, (2</a:t>
            </a:r>
            <a:r>
              <a:rPr lang="en-US" dirty="0">
                <a:cs typeface="Times New Roman" pitchFamily="18" charset="0"/>
              </a:rPr>
              <a:t>)(2)(2) = </a:t>
            </a:r>
            <a:r>
              <a:rPr lang="en-US" dirty="0" smtClean="0">
                <a:cs typeface="Times New Roman" pitchFamily="18" charset="0"/>
              </a:rPr>
              <a:t>2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The number 3 is an exponent and indicates that the number 2 is multiplied by itself 3 times.  It is read “2 to the third power” or “2 cubed.”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(2</a:t>
            </a:r>
            <a:r>
              <a:rPr lang="en-US" dirty="0">
                <a:cs typeface="Times New Roman" pitchFamily="18" charset="0"/>
              </a:rPr>
              <a:t>)(2)(2) = 2</a:t>
            </a:r>
            <a:r>
              <a:rPr lang="en-US" baseline="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 = 8</a:t>
            </a:r>
          </a:p>
        </p:txBody>
      </p:sp>
      <p:sp>
        <p:nvSpPr>
          <p:cNvPr id="303108" name="Freeform 4"/>
          <p:cNvSpPr>
            <a:spLocks/>
          </p:cNvSpPr>
          <p:nvPr/>
        </p:nvSpPr>
        <p:spPr bwMode="auto">
          <a:xfrm>
            <a:off x="3962400" y="3124200"/>
            <a:ext cx="1387475" cy="61436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432" y="56"/>
              </a:cxn>
              <a:cxn ang="0">
                <a:pos x="542" y="361"/>
              </a:cxn>
            </a:cxnLst>
            <a:rect l="0" t="0" r="r" b="b"/>
            <a:pathLst>
              <a:path w="542" h="361">
                <a:moveTo>
                  <a:pt x="0" y="22"/>
                </a:moveTo>
                <a:cubicBezTo>
                  <a:pt x="171" y="11"/>
                  <a:pt x="342" y="0"/>
                  <a:pt x="432" y="56"/>
                </a:cubicBezTo>
                <a:cubicBezTo>
                  <a:pt x="522" y="112"/>
                  <a:pt x="522" y="311"/>
                  <a:pt x="542" y="361"/>
                </a:cubicBez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  <p:bldP spid="3031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DF4AB-D5CB-43D5-A10B-DB15F2ABF073}" type="slidenum">
              <a:rPr lang="en-US"/>
              <a:pPr/>
              <a:t>24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Powers of Ten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288" y="955675"/>
            <a:ext cx="8831262" cy="21399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b="1" i="1" u="sng" dirty="0"/>
              <a:t>power of 10</a:t>
            </a:r>
            <a:r>
              <a:rPr lang="en-US" sz="2800" dirty="0"/>
              <a:t> is a number that results when 10 is raised to an exponential power.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The power can be positive (number greater than 1) or negative (number less than 1).</a:t>
            </a:r>
          </a:p>
        </p:txBody>
      </p:sp>
      <p:pic>
        <p:nvPicPr>
          <p:cNvPr id="304224" name="Picture 96" descr="table_2-1"/>
          <p:cNvPicPr>
            <a:picLocks noChangeAspect="1" noChangeArrowheads="1"/>
          </p:cNvPicPr>
          <p:nvPr/>
        </p:nvPicPr>
        <p:blipFill>
          <a:blip r:embed="rId2"/>
          <a:srcRect t="990" b="7112"/>
          <a:stretch>
            <a:fillRect/>
          </a:stretch>
        </p:blipFill>
        <p:spPr bwMode="auto">
          <a:xfrm>
            <a:off x="517525" y="2690813"/>
            <a:ext cx="8204200" cy="416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39A6F-7CB1-4E09-93CD-9AB8078CBDE9}" type="slidenum">
              <a:rPr lang="en-US"/>
              <a:pPr/>
              <a:t>25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Notation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Numbers in science are often very large or very small.  To avoid confusion, we use </a:t>
            </a:r>
            <a:r>
              <a:rPr lang="en-US" b="1" i="1" u="sng"/>
              <a:t>scientific notation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Scientific notation utilizes the significant digits in a measurement followed by a power of ten.  The significant digits are expressed as a number between 1 and 10.</a:t>
            </a:r>
          </a:p>
        </p:txBody>
      </p:sp>
      <p:pic>
        <p:nvPicPr>
          <p:cNvPr id="305156" name="Picture 4" descr="fg02_06-05UN"/>
          <p:cNvPicPr>
            <a:picLocks noChangeAspect="1" noChangeArrowheads="1"/>
          </p:cNvPicPr>
          <p:nvPr/>
        </p:nvPicPr>
        <p:blipFill>
          <a:blip r:embed="rId2"/>
          <a:srcRect b="46846"/>
          <a:stretch>
            <a:fillRect/>
          </a:stretch>
        </p:blipFill>
        <p:spPr bwMode="auto">
          <a:xfrm>
            <a:off x="990600" y="4800600"/>
            <a:ext cx="77787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62460-A24C-40A3-866F-D22B05FBA6EA}" type="slidenum">
              <a:rPr lang="en-US"/>
              <a:pPr/>
              <a:t>26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Scientific Notation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To use scientific notation, </a:t>
            </a:r>
            <a:r>
              <a:rPr lang="en-US" dirty="0">
                <a:solidFill>
                  <a:srgbClr val="FF0000"/>
                </a:solidFill>
              </a:rPr>
              <a:t>first place a decimal after the first nonzero digit </a:t>
            </a:r>
            <a:r>
              <a:rPr lang="en-US" dirty="0"/>
              <a:t>in the number followed by the remaining significant digits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Indicate how many places the decimal is moved by the power of 10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 positive </a:t>
            </a:r>
            <a:r>
              <a:rPr lang="en-US" dirty="0" smtClean="0">
                <a:solidFill>
                  <a:srgbClr val="00B0F0"/>
                </a:solidFill>
              </a:rPr>
              <a:t>power of 10 indicates </a:t>
            </a:r>
            <a:r>
              <a:rPr lang="en-US" dirty="0" smtClean="0"/>
              <a:t>that the decimal moves to the left.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B0F0"/>
                </a:solidFill>
              </a:rPr>
              <a:t>negative power of 10 indicates </a:t>
            </a:r>
            <a:r>
              <a:rPr lang="en-US" dirty="0" smtClean="0"/>
              <a:t>that the decimal moves to the right.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dirty="0" smtClean="0"/>
              <a:t>There are 26,800,000,000,000,000,000,000 helium atoms in 1.00 L of helium gas.  </a:t>
            </a:r>
            <a:r>
              <a:rPr lang="en-US" dirty="0" smtClean="0">
                <a:solidFill>
                  <a:srgbClr val="FF0000"/>
                </a:solidFill>
              </a:rPr>
              <a:t>Express the number in scientific notation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 the decimal after the 2</a:t>
            </a:r>
            <a:r>
              <a:rPr lang="en-US" dirty="0" smtClean="0"/>
              <a:t>, followed by the other significant digits.</a:t>
            </a: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Count the number of places </a:t>
            </a:r>
            <a:r>
              <a:rPr lang="en-US" dirty="0" smtClean="0"/>
              <a:t>the decimal has moved to the left (22).  Add the power of 10 to complete the scientific notation.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 2:</a:t>
            </a:r>
          </a:p>
          <a:p>
            <a:pPr>
              <a:buNone/>
            </a:pPr>
            <a:r>
              <a:rPr lang="en-US" dirty="0" smtClean="0"/>
              <a:t>The typical length between two carbon atoms in a molecule of benzene is 0.000000140 m.  What is the </a:t>
            </a:r>
            <a:r>
              <a:rPr lang="en-US" dirty="0" smtClean="0">
                <a:solidFill>
                  <a:srgbClr val="FF0000"/>
                </a:solidFill>
              </a:rPr>
              <a:t>length expressed in scientific notation?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 the decimal after the 1</a:t>
            </a:r>
            <a:r>
              <a:rPr lang="en-US" dirty="0" smtClean="0"/>
              <a:t>, followed by the other significant digits.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Count the number of places </a:t>
            </a:r>
            <a:r>
              <a:rPr lang="en-US" dirty="0" smtClean="0"/>
              <a:t>the decimal has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moved to the right (7).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ct val="50000"/>
              </a:spcBef>
            </a:pPr>
            <a:r>
              <a:rPr lang="en-US" sz="3200" dirty="0" smtClean="0"/>
              <a:t>the meter, </a:t>
            </a:r>
            <a:r>
              <a:rPr lang="en-US" sz="3200" dirty="0" smtClean="0">
                <a:solidFill>
                  <a:srgbClr val="FF0000"/>
                </a:solidFill>
              </a:rPr>
              <a:t>m, </a:t>
            </a:r>
            <a:r>
              <a:rPr lang="en-US" sz="3200" dirty="0" smtClean="0"/>
              <a:t>for length measurements</a:t>
            </a:r>
          </a:p>
          <a:p>
            <a:pPr lvl="1">
              <a:spcBef>
                <a:spcPct val="50000"/>
              </a:spcBef>
            </a:pPr>
            <a:r>
              <a:rPr lang="en-US" sz="3200" dirty="0" smtClean="0"/>
              <a:t>the gram,</a:t>
            </a:r>
            <a:r>
              <a:rPr lang="en-US" sz="3200" dirty="0" smtClean="0">
                <a:solidFill>
                  <a:srgbClr val="FF0000"/>
                </a:solidFill>
              </a:rPr>
              <a:t> g, </a:t>
            </a:r>
            <a:r>
              <a:rPr lang="en-US" sz="3200" dirty="0" smtClean="0"/>
              <a:t>for mass measurements</a:t>
            </a:r>
          </a:p>
          <a:p>
            <a:pPr lvl="1">
              <a:spcBef>
                <a:spcPct val="50000"/>
              </a:spcBef>
            </a:pPr>
            <a:r>
              <a:rPr lang="en-US" sz="3200" dirty="0" smtClean="0"/>
              <a:t>the liter, </a:t>
            </a:r>
            <a:r>
              <a:rPr lang="en-US" sz="3200" dirty="0" smtClean="0">
                <a:solidFill>
                  <a:srgbClr val="FF0000"/>
                </a:solidFill>
              </a:rPr>
              <a:t>L</a:t>
            </a:r>
            <a:r>
              <a:rPr lang="en-US" sz="3200" dirty="0" smtClean="0"/>
              <a:t>, for volume measurements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59AA8C-00E8-44ED-9163-0E1E86A350D5}" type="slidenum">
              <a:rPr lang="en-US"/>
              <a:pPr/>
              <a:t>4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in Length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dirty="0"/>
              <a:t>Ruler A: 4.2 ± 0.1 cm; Ruler B: 4.25 ± 0.05 cm.</a:t>
            </a:r>
          </a:p>
          <a:p>
            <a:pPr>
              <a:spcBef>
                <a:spcPct val="35000"/>
              </a:spcBef>
            </a:pPr>
            <a:r>
              <a:rPr lang="en-US" dirty="0"/>
              <a:t>Ruler </a:t>
            </a:r>
            <a:r>
              <a:rPr lang="en-US" dirty="0">
                <a:solidFill>
                  <a:srgbClr val="FF0000"/>
                </a:solidFill>
              </a:rPr>
              <a:t>A has more uncertainty </a:t>
            </a:r>
            <a:r>
              <a:rPr lang="en-US" dirty="0"/>
              <a:t>than Ruler B.</a:t>
            </a:r>
          </a:p>
          <a:p>
            <a:pPr>
              <a:spcBef>
                <a:spcPct val="35000"/>
              </a:spcBef>
            </a:pPr>
            <a:r>
              <a:rPr lang="en-US" dirty="0"/>
              <a:t>Ruler </a:t>
            </a:r>
            <a:r>
              <a:rPr lang="en-US" dirty="0">
                <a:solidFill>
                  <a:srgbClr val="FF0000"/>
                </a:solidFill>
              </a:rPr>
              <a:t>B gives a more precise </a:t>
            </a:r>
            <a:r>
              <a:rPr lang="en-US" dirty="0"/>
              <a:t>measurement.</a:t>
            </a:r>
          </a:p>
        </p:txBody>
      </p:sp>
      <p:pic>
        <p:nvPicPr>
          <p:cNvPr id="290820" name="Picture 4" descr="fg02_02"/>
          <p:cNvPicPr>
            <a:picLocks noChangeAspect="1" noChangeArrowheads="1"/>
          </p:cNvPicPr>
          <p:nvPr/>
        </p:nvPicPr>
        <p:blipFill>
          <a:blip r:embed="rId2"/>
          <a:srcRect b="37086"/>
          <a:stretch>
            <a:fillRect/>
          </a:stretch>
        </p:blipFill>
        <p:spPr bwMode="auto">
          <a:xfrm>
            <a:off x="762000" y="3200400"/>
            <a:ext cx="73421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2D95A8-A0C5-40EA-9E8B-600FEA8D9E5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Mass Measurements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288" y="955675"/>
            <a:ext cx="4146550" cy="5216525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mass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an object is a measure of the </a:t>
            </a:r>
            <a:r>
              <a:rPr lang="en-US" dirty="0">
                <a:solidFill>
                  <a:srgbClr val="FF0000"/>
                </a:solidFill>
              </a:rPr>
              <a:t>amount of matter </a:t>
            </a:r>
            <a:r>
              <a:rPr lang="en-US" dirty="0"/>
              <a:t>it possesses.</a:t>
            </a:r>
          </a:p>
          <a:p>
            <a:r>
              <a:rPr lang="en-US" dirty="0"/>
              <a:t>Mass is measured with a balance and is </a:t>
            </a:r>
            <a:r>
              <a:rPr lang="en-US" dirty="0">
                <a:solidFill>
                  <a:srgbClr val="FF0000"/>
                </a:solidFill>
              </a:rPr>
              <a:t>not affected by gravity.</a:t>
            </a:r>
          </a:p>
          <a:p>
            <a:r>
              <a:rPr lang="en-US" dirty="0"/>
              <a:t>Mass and weight are </a:t>
            </a:r>
            <a:r>
              <a:rPr lang="en-US" i="1" dirty="0"/>
              <a:t>not</a:t>
            </a:r>
            <a:r>
              <a:rPr lang="en-US" dirty="0"/>
              <a:t> interchangeable.</a:t>
            </a:r>
          </a:p>
        </p:txBody>
      </p:sp>
      <p:pic>
        <p:nvPicPr>
          <p:cNvPr id="291844" name="Picture 4" descr="fg02_03"/>
          <p:cNvPicPr>
            <a:picLocks noChangeAspect="1" noChangeArrowheads="1"/>
          </p:cNvPicPr>
          <p:nvPr/>
        </p:nvPicPr>
        <p:blipFill>
          <a:blip r:embed="rId2" cstate="print"/>
          <a:srcRect b="3940"/>
          <a:stretch>
            <a:fillRect/>
          </a:stretch>
        </p:blipFill>
        <p:spPr bwMode="auto">
          <a:xfrm>
            <a:off x="4573588" y="1450975"/>
            <a:ext cx="4354512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C7F7D-25AF-4701-9F17-2A5937EEA39D}" type="slidenum">
              <a:rPr lang="en-US"/>
              <a:pPr/>
              <a:t>6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Volume Measurements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/>
              <a:t>Volume is the </a:t>
            </a:r>
            <a:r>
              <a:rPr lang="en-US" dirty="0">
                <a:solidFill>
                  <a:srgbClr val="FF0000"/>
                </a:solidFill>
              </a:rPr>
              <a:t>amount of space occupied </a:t>
            </a:r>
            <a:r>
              <a:rPr lang="en-US" dirty="0"/>
              <a:t>by a solid, liquid, or gas.</a:t>
            </a:r>
          </a:p>
          <a:p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several instruments </a:t>
            </a:r>
            <a:r>
              <a:rPr lang="en-US" dirty="0"/>
              <a:t>for measuring volume, including:</a:t>
            </a:r>
          </a:p>
          <a:p>
            <a:r>
              <a:rPr lang="en-US" dirty="0"/>
              <a:t>graduated cylinder</a:t>
            </a:r>
          </a:p>
          <a:p>
            <a:r>
              <a:rPr lang="en-US" dirty="0"/>
              <a:t>syringe</a:t>
            </a:r>
          </a:p>
          <a:p>
            <a:r>
              <a:rPr lang="en-US" dirty="0" err="1"/>
              <a:t>buret</a:t>
            </a:r>
            <a:endParaRPr lang="en-US" dirty="0"/>
          </a:p>
          <a:p>
            <a:r>
              <a:rPr lang="en-US" dirty="0" err="1"/>
              <a:t>pipet</a:t>
            </a:r>
            <a:endParaRPr lang="en-US" dirty="0"/>
          </a:p>
          <a:p>
            <a:r>
              <a:rPr lang="en-US" dirty="0"/>
              <a:t>volumetric flask</a:t>
            </a:r>
          </a:p>
        </p:txBody>
      </p:sp>
      <p:pic>
        <p:nvPicPr>
          <p:cNvPr id="292868" name="Picture 4" descr="fg02_05"/>
          <p:cNvPicPr>
            <a:picLocks noChangeAspect="1" noChangeArrowheads="1"/>
          </p:cNvPicPr>
          <p:nvPr/>
        </p:nvPicPr>
        <p:blipFill>
          <a:blip r:embed="rId2" cstate="print"/>
          <a:srcRect b="8701"/>
          <a:stretch>
            <a:fillRect/>
          </a:stretch>
        </p:blipFill>
        <p:spPr bwMode="auto">
          <a:xfrm>
            <a:off x="3656013" y="3033713"/>
            <a:ext cx="5345112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437D6E-18AA-402D-A2B4-B5CB522283A8}" type="slidenum">
              <a:rPr lang="en-US"/>
              <a:pPr/>
              <a:t>7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Each number in a </a:t>
            </a:r>
            <a:r>
              <a:rPr lang="en-US" dirty="0">
                <a:solidFill>
                  <a:srgbClr val="FF0000"/>
                </a:solidFill>
              </a:rPr>
              <a:t>properly recorded measurement</a:t>
            </a:r>
            <a:r>
              <a:rPr lang="en-US" dirty="0"/>
              <a:t> is a </a:t>
            </a:r>
            <a:r>
              <a:rPr lang="en-US" b="1" i="1" u="sng" dirty="0"/>
              <a:t>significant digit</a:t>
            </a:r>
            <a:r>
              <a:rPr lang="en-US" dirty="0"/>
              <a:t> (or significant figure</a:t>
            </a:r>
            <a:r>
              <a:rPr lang="en-US" dirty="0" smtClean="0"/>
              <a:t>).</a:t>
            </a:r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significant digits express the uncertainty </a:t>
            </a:r>
            <a:r>
              <a:rPr lang="en-US" dirty="0"/>
              <a:t>in the measurement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/>
              <a:t>Significant </a:t>
            </a:r>
            <a:r>
              <a:rPr lang="en-US" sz="4000" b="1" dirty="0" smtClean="0"/>
              <a:t>Digits /Figures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7724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4100" dirty="0" smtClean="0"/>
          </a:p>
          <a:p>
            <a:r>
              <a:rPr lang="en-US" sz="4100" dirty="0" smtClean="0"/>
              <a:t>Significant digits are defined as ‘</a:t>
            </a:r>
            <a:r>
              <a:rPr lang="en-US" sz="4100" dirty="0" smtClean="0">
                <a:solidFill>
                  <a:srgbClr val="FF0000"/>
                </a:solidFill>
              </a:rPr>
              <a:t>all certain digits plus the doubtful digit</a:t>
            </a:r>
            <a:r>
              <a:rPr lang="en-US" sz="4100" dirty="0" smtClean="0"/>
              <a:t>’.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dirty="0" smtClean="0"/>
              <a:t>The doubtful or </a:t>
            </a:r>
            <a:r>
              <a:rPr lang="en-US" sz="4100" dirty="0" smtClean="0">
                <a:solidFill>
                  <a:srgbClr val="FF0000"/>
                </a:solidFill>
              </a:rPr>
              <a:t>uncertain digit </a:t>
            </a:r>
            <a:r>
              <a:rPr lang="en-US" sz="4100" dirty="0" smtClean="0"/>
              <a:t>is the</a:t>
            </a:r>
            <a:r>
              <a:rPr lang="en-US" sz="4100" dirty="0" smtClean="0">
                <a:solidFill>
                  <a:srgbClr val="FF0000"/>
                </a:solidFill>
              </a:rPr>
              <a:t> last </a:t>
            </a:r>
            <a:r>
              <a:rPr lang="en-US" sz="4100" dirty="0" smtClean="0"/>
              <a:t>significant digit. </a:t>
            </a:r>
          </a:p>
          <a:p>
            <a:pPr>
              <a:buNone/>
            </a:pPr>
            <a:endParaRPr lang="en-US" sz="4100" dirty="0"/>
          </a:p>
          <a:p>
            <a:pPr>
              <a:buNone/>
            </a:pPr>
            <a:r>
              <a:rPr lang="en-US" sz="4100" dirty="0" smtClean="0"/>
              <a:t>						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xmlns="" val="33371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98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Rules to read number of Sig Figs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cs typeface="Times New Roman"/>
              </a:rPr>
              <a:t> </a:t>
            </a:r>
          </a:p>
          <a:p>
            <a:pPr marL="342900" lvl="1" indent="-342900">
              <a:buNone/>
            </a:pPr>
            <a:r>
              <a:rPr lang="en-US" sz="2800" dirty="0" smtClean="0">
                <a:cs typeface="Times New Roman"/>
              </a:rPr>
              <a:t>	</a:t>
            </a:r>
            <a:r>
              <a:rPr lang="en-US" sz="9600" dirty="0" smtClean="0">
                <a:cs typeface="Times New Roman"/>
              </a:rPr>
              <a:t>1	</a:t>
            </a:r>
            <a:r>
              <a:rPr lang="en-US" sz="12800" dirty="0" smtClean="0">
                <a:cs typeface="Times New Roman"/>
              </a:rPr>
              <a:t>Measurements </a:t>
            </a:r>
            <a:r>
              <a:rPr lang="en-US" sz="12800" i="1" dirty="0" smtClean="0">
                <a:solidFill>
                  <a:srgbClr val="FF0000"/>
                </a:solidFill>
                <a:cs typeface="Times New Roman"/>
              </a:rPr>
              <a:t>without zeroes </a:t>
            </a:r>
            <a:r>
              <a:rPr lang="en-US" sz="12800" dirty="0" smtClean="0">
                <a:cs typeface="Times New Roman"/>
              </a:rPr>
              <a:t>are  all 	significant </a:t>
            </a:r>
            <a:r>
              <a:rPr lang="en-US" sz="12800" dirty="0" err="1" smtClean="0">
                <a:cs typeface="Times New Roman"/>
              </a:rPr>
              <a:t>i.e</a:t>
            </a:r>
            <a:r>
              <a:rPr lang="en-US" sz="12800" dirty="0" smtClean="0">
                <a:cs typeface="Times New Roman"/>
              </a:rPr>
              <a:t> 2457</a:t>
            </a:r>
          </a:p>
          <a:p>
            <a:pPr>
              <a:buNone/>
            </a:pPr>
            <a:endParaRPr lang="en-US" sz="12800" dirty="0" smtClean="0">
              <a:cs typeface="Times New Roman"/>
            </a:endParaRPr>
          </a:p>
          <a:p>
            <a:pPr marL="857250" lvl="1" indent="-457200">
              <a:buAutoNum type="arabicPeriod" startAt="2"/>
            </a:pPr>
            <a:r>
              <a:rPr lang="en-US" sz="12800" i="1" dirty="0" smtClean="0">
                <a:solidFill>
                  <a:srgbClr val="FF0000"/>
                </a:solidFill>
                <a:cs typeface="Times New Roman"/>
              </a:rPr>
              <a:t>Leading zeros </a:t>
            </a:r>
            <a:r>
              <a:rPr lang="en-US" sz="12800" dirty="0" smtClean="0">
                <a:cs typeface="Times New Roman"/>
              </a:rPr>
              <a:t>(the zeros that appear in the beginning of a number) i.e. 0.00456 are not significant and </a:t>
            </a:r>
            <a:r>
              <a:rPr lang="en-US" sz="12800" dirty="0" smtClean="0">
                <a:solidFill>
                  <a:srgbClr val="FF0000"/>
                </a:solidFill>
                <a:cs typeface="Times New Roman"/>
              </a:rPr>
              <a:t>do not count</a:t>
            </a:r>
            <a:r>
              <a:rPr lang="en-US" sz="12800" dirty="0" smtClean="0">
                <a:cs typeface="Times New Roman"/>
              </a:rPr>
              <a:t>.</a:t>
            </a:r>
          </a:p>
          <a:p>
            <a:pPr marL="457200" indent="-457200">
              <a:buNone/>
            </a:pPr>
            <a:endParaRPr lang="en-US" sz="12800" dirty="0" smtClean="0">
              <a:cs typeface="Times New Roman"/>
            </a:endParaRPr>
          </a:p>
          <a:p>
            <a:pPr marL="857250" lvl="1" indent="-457200">
              <a:buAutoNum type="arabicPeriod" startAt="3"/>
            </a:pPr>
            <a:r>
              <a:rPr lang="en-US" sz="12800" i="1" dirty="0" smtClean="0">
                <a:solidFill>
                  <a:srgbClr val="FF0000"/>
                </a:solidFill>
                <a:cs typeface="Times New Roman"/>
              </a:rPr>
              <a:t>Middle  zeros  </a:t>
            </a:r>
            <a:r>
              <a:rPr lang="en-US" sz="12800" dirty="0" smtClean="0">
                <a:cs typeface="Times New Roman"/>
              </a:rPr>
              <a:t>always </a:t>
            </a:r>
            <a:r>
              <a:rPr lang="en-US" sz="12800" dirty="0" smtClean="0">
                <a:solidFill>
                  <a:srgbClr val="FF0000"/>
                </a:solidFill>
                <a:cs typeface="Times New Roman"/>
              </a:rPr>
              <a:t>count significant </a:t>
            </a:r>
            <a:r>
              <a:rPr lang="en-US" sz="12800" dirty="0" err="1" smtClean="0">
                <a:cs typeface="Times New Roman"/>
              </a:rPr>
              <a:t>i.e</a:t>
            </a:r>
            <a:r>
              <a:rPr lang="en-US" sz="12800" dirty="0" smtClean="0">
                <a:cs typeface="Times New Roman"/>
              </a:rPr>
              <a:t> 2065</a:t>
            </a:r>
          </a:p>
          <a:p>
            <a:pPr marL="457200" indent="-457200">
              <a:buNone/>
            </a:pPr>
            <a:r>
              <a:rPr lang="en-US" sz="12800" dirty="0" smtClean="0">
                <a:cs typeface="Times New Roman"/>
              </a:rPr>
              <a:t>	4.	</a:t>
            </a:r>
            <a:r>
              <a:rPr lang="en-US" sz="12800" i="1" dirty="0" smtClean="0">
                <a:solidFill>
                  <a:srgbClr val="FF0000"/>
                </a:solidFill>
                <a:cs typeface="Times New Roman"/>
              </a:rPr>
              <a:t>Tailing zeros</a:t>
            </a:r>
            <a:r>
              <a:rPr lang="en-US" sz="12800" i="1" dirty="0" smtClean="0">
                <a:cs typeface="Times New Roman"/>
              </a:rPr>
              <a:t> </a:t>
            </a:r>
            <a:r>
              <a:rPr lang="en-US" sz="12800" dirty="0" smtClean="0">
                <a:cs typeface="Times New Roman"/>
              </a:rPr>
              <a:t>are </a:t>
            </a:r>
            <a:r>
              <a:rPr lang="en-US" sz="12800" dirty="0" smtClean="0">
                <a:solidFill>
                  <a:srgbClr val="FF0000"/>
                </a:solidFill>
                <a:cs typeface="Times New Roman"/>
              </a:rPr>
              <a:t>significant only </a:t>
            </a:r>
            <a:r>
              <a:rPr lang="en-US" sz="12800" dirty="0" smtClean="0">
                <a:cs typeface="Times New Roman"/>
              </a:rPr>
              <a:t>if the measurement contains a decimal </a:t>
            </a:r>
            <a:r>
              <a:rPr lang="en-US" sz="12800" dirty="0" err="1" smtClean="0">
                <a:cs typeface="Times New Roman"/>
              </a:rPr>
              <a:t>i.e</a:t>
            </a:r>
            <a:r>
              <a:rPr lang="en-US" sz="12800" dirty="0" smtClean="0">
                <a:cs typeface="Times New Roman"/>
              </a:rPr>
              <a:t> 2.50</a:t>
            </a:r>
          </a:p>
          <a:p>
            <a:pPr>
              <a:buNone/>
            </a:pPr>
            <a:endParaRPr lang="en-US" sz="6000" dirty="0" smtClean="0">
              <a:cs typeface="Times New Roman"/>
            </a:endParaRPr>
          </a:p>
          <a:p>
            <a:pPr>
              <a:buNone/>
            </a:pPr>
            <a:r>
              <a:rPr lang="en-US" sz="6000" dirty="0" smtClean="0">
                <a:cs typeface="Times New Roman"/>
              </a:rPr>
              <a:t> </a:t>
            </a:r>
          </a:p>
          <a:p>
            <a:endParaRPr lang="en-US" sz="6000" dirty="0" smtClean="0">
              <a:cs typeface="Times New Roman"/>
            </a:endParaRPr>
          </a:p>
          <a:p>
            <a:endParaRPr lang="en-US" sz="6000" dirty="0" smtClean="0">
              <a:cs typeface="Times New Roman"/>
            </a:endParaRPr>
          </a:p>
          <a:p>
            <a:pPr>
              <a:buNone/>
            </a:pPr>
            <a:r>
              <a:rPr lang="en-US" sz="6000" dirty="0" smtClean="0">
                <a:cs typeface="Times New Roman"/>
              </a:rPr>
              <a:t> 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95A4-BD6E-3246-8E17-AF1FCC02C0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2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908</Words>
  <Application>Microsoft Office PowerPoint</Application>
  <PresentationFormat>On-screen Show (4:3)</PresentationFormat>
  <Paragraphs>196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Important Topics Added to Chapter 1</vt:lpstr>
      <vt:lpstr>Uncertainty in Measurements</vt:lpstr>
      <vt:lpstr>Uncertainty in Measurements</vt:lpstr>
      <vt:lpstr>Uncertainty in Length</vt:lpstr>
      <vt:lpstr>Mass Measurements</vt:lpstr>
      <vt:lpstr>Volume Measurements</vt:lpstr>
      <vt:lpstr>Significant Digits</vt:lpstr>
      <vt:lpstr>Significant Digits /Figures</vt:lpstr>
      <vt:lpstr>Rules to read number of Sig Figs</vt:lpstr>
      <vt:lpstr>How many Significant Figs in a Measurement</vt:lpstr>
      <vt:lpstr>How many Significant Figs in a Measurement</vt:lpstr>
      <vt:lpstr>How many Significant Figs in a Measurement</vt:lpstr>
      <vt:lpstr>How many Significant Figs in a Measurement</vt:lpstr>
      <vt:lpstr>Rounding Numbers</vt:lpstr>
      <vt:lpstr>Rounding Numbers</vt:lpstr>
      <vt:lpstr>Rounding Numbers</vt:lpstr>
      <vt:lpstr>Adding &amp; Subtracting Measurements</vt:lpstr>
      <vt:lpstr>Adding &amp; Subtracting Measurements</vt:lpstr>
      <vt:lpstr>Adding &amp; Subtracting Measurements</vt:lpstr>
      <vt:lpstr>Slide 20</vt:lpstr>
      <vt:lpstr>Multiplying &amp; Dividing </vt:lpstr>
      <vt:lpstr>Exact Numbers</vt:lpstr>
      <vt:lpstr>Exponential Numbers</vt:lpstr>
      <vt:lpstr>Powers of Ten</vt:lpstr>
      <vt:lpstr>Scientific Notation</vt:lpstr>
      <vt:lpstr>Applying Scientific Notation</vt:lpstr>
      <vt:lpstr>Applying Scientific Notation</vt:lpstr>
      <vt:lpstr>Applying Scientific Notation</vt:lpstr>
      <vt:lpstr>Applying Scientific Notation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added to chapter 1</dc:title>
  <dc:creator>Asif</dc:creator>
  <cp:lastModifiedBy>Asif</cp:lastModifiedBy>
  <cp:revision>7</cp:revision>
  <dcterms:created xsi:type="dcterms:W3CDTF">2014-12-25T17:20:41Z</dcterms:created>
  <dcterms:modified xsi:type="dcterms:W3CDTF">2014-12-25T18:17:36Z</dcterms:modified>
</cp:coreProperties>
</file>